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292" r:id="rId5"/>
    <p:sldId id="1305" r:id="rId6"/>
    <p:sldId id="352" r:id="rId7"/>
    <p:sldId id="1300" r:id="rId8"/>
    <p:sldId id="1284" r:id="rId9"/>
    <p:sldId id="1285" r:id="rId10"/>
    <p:sldId id="1286" r:id="rId11"/>
    <p:sldId id="1287" r:id="rId12"/>
    <p:sldId id="1292" r:id="rId13"/>
    <p:sldId id="1309" r:id="rId14"/>
    <p:sldId id="1293" r:id="rId15"/>
    <p:sldId id="1294" r:id="rId16"/>
    <p:sldId id="1306" r:id="rId17"/>
    <p:sldId id="1308" r:id="rId18"/>
    <p:sldId id="1297" r:id="rId19"/>
    <p:sldId id="1288" r:id="rId20"/>
    <p:sldId id="1249" r:id="rId21"/>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2">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74" r:id="rId8"/>
    <p:sldLayoutId id="2147483687"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:Ashmitha R</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au960221104033</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Women</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B6CAA2-0734-C830-A2F5-9738E281086E}"/>
              </a:ext>
            </a:extLst>
          </p:cNvPr>
          <p:cNvSpPr txBox="1"/>
          <p:nvPr/>
        </p:nvSpPr>
        <p:spPr>
          <a:xfrm>
            <a:off x="3657600" y="715906"/>
            <a:ext cx="2393795" cy="461665"/>
          </a:xfrm>
          <a:prstGeom prst="rect">
            <a:avLst/>
          </a:prstGeom>
          <a:noFill/>
        </p:spPr>
        <p:txBody>
          <a:bodyPr wrap="square" rtlCol="0">
            <a:spAutoFit/>
          </a:bodyPr>
          <a:lstStyle/>
          <a:p>
            <a:pPr algn="just"/>
            <a:r>
              <a:rPr lang="en-IN" sz="2400" b="1" dirty="0">
                <a:solidFill>
                  <a:schemeClr val="tx1">
                    <a:lumMod val="95000"/>
                    <a:lumOff val="5000"/>
                  </a:schemeClr>
                </a:solidFill>
              </a:rPr>
              <a:t>Home Page</a:t>
            </a:r>
          </a:p>
        </p:txBody>
      </p:sp>
      <p:pic>
        <p:nvPicPr>
          <p:cNvPr id="5" name="Picture 4">
            <a:extLst>
              <a:ext uri="{FF2B5EF4-FFF2-40B4-BE49-F238E27FC236}">
                <a16:creationId xmlns:a16="http://schemas.microsoft.com/office/drawing/2014/main" id="{1B6F209D-E42B-0C78-7D6C-BF941CC6A19B}"/>
              </a:ext>
            </a:extLst>
          </p:cNvPr>
          <p:cNvPicPr>
            <a:picLocks noChangeAspect="1"/>
          </p:cNvPicPr>
          <p:nvPr/>
        </p:nvPicPr>
        <p:blipFill>
          <a:blip r:embed="rId2"/>
          <a:stretch>
            <a:fillRect/>
          </a:stretch>
        </p:blipFill>
        <p:spPr>
          <a:xfrm>
            <a:off x="4936273" y="1947746"/>
            <a:ext cx="4103650" cy="2056935"/>
          </a:xfrm>
          <a:prstGeom prst="rect">
            <a:avLst/>
          </a:prstGeom>
        </p:spPr>
      </p:pic>
      <p:pic>
        <p:nvPicPr>
          <p:cNvPr id="7" name="Picture 6">
            <a:extLst>
              <a:ext uri="{FF2B5EF4-FFF2-40B4-BE49-F238E27FC236}">
                <a16:creationId xmlns:a16="http://schemas.microsoft.com/office/drawing/2014/main" id="{2A862B44-9A63-8698-D711-B76B6778FBB3}"/>
              </a:ext>
            </a:extLst>
          </p:cNvPr>
          <p:cNvPicPr>
            <a:picLocks noChangeAspect="1"/>
          </p:cNvPicPr>
          <p:nvPr/>
        </p:nvPicPr>
        <p:blipFill>
          <a:blip r:embed="rId3"/>
          <a:stretch>
            <a:fillRect/>
          </a:stretch>
        </p:blipFill>
        <p:spPr>
          <a:xfrm>
            <a:off x="297366" y="1947747"/>
            <a:ext cx="4215989" cy="2056935"/>
          </a:xfrm>
          <a:prstGeom prst="rect">
            <a:avLst/>
          </a:prstGeom>
        </p:spPr>
      </p:pic>
    </p:spTree>
    <p:extLst>
      <p:ext uri="{BB962C8B-B14F-4D97-AF65-F5344CB8AC3E}">
        <p14:creationId xmlns:p14="http://schemas.microsoft.com/office/powerpoint/2010/main" val="439686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sz="2400" b="1" dirty="0"/>
              <a:t>About-Us-Page</a:t>
            </a:r>
          </a:p>
        </p:txBody>
      </p:sp>
      <p:pic>
        <p:nvPicPr>
          <p:cNvPr id="4" name="Picture 3">
            <a:extLst>
              <a:ext uri="{FF2B5EF4-FFF2-40B4-BE49-F238E27FC236}">
                <a16:creationId xmlns:a16="http://schemas.microsoft.com/office/drawing/2014/main" id="{BC98A6EC-E2A9-893F-7398-B778AB2E838E}"/>
              </a:ext>
            </a:extLst>
          </p:cNvPr>
          <p:cNvPicPr>
            <a:picLocks noChangeAspect="1"/>
          </p:cNvPicPr>
          <p:nvPr/>
        </p:nvPicPr>
        <p:blipFill>
          <a:blip r:embed="rId2"/>
          <a:stretch>
            <a:fillRect/>
          </a:stretch>
        </p:blipFill>
        <p:spPr>
          <a:xfrm>
            <a:off x="252761" y="1189464"/>
            <a:ext cx="8653346" cy="3723578"/>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1"/>
            <a:ext cx="7886430" cy="435798"/>
          </a:xfrm>
        </p:spPr>
        <p:txBody>
          <a:bodyPr/>
          <a:lstStyle/>
          <a:p>
            <a:pPr algn="ctr"/>
            <a:r>
              <a:rPr lang="en-US" sz="2400" b="1" dirty="0"/>
              <a:t>Service-Page</a:t>
            </a:r>
          </a:p>
        </p:txBody>
      </p:sp>
      <p:pic>
        <p:nvPicPr>
          <p:cNvPr id="4" name="Picture 3">
            <a:extLst>
              <a:ext uri="{FF2B5EF4-FFF2-40B4-BE49-F238E27FC236}">
                <a16:creationId xmlns:a16="http://schemas.microsoft.com/office/drawing/2014/main" id="{D1F18C7F-5506-FE72-D8AD-E9EF9823EE2A}"/>
              </a:ext>
            </a:extLst>
          </p:cNvPr>
          <p:cNvPicPr>
            <a:picLocks noChangeAspect="1"/>
          </p:cNvPicPr>
          <p:nvPr/>
        </p:nvPicPr>
        <p:blipFill>
          <a:blip r:embed="rId2"/>
          <a:stretch>
            <a:fillRect/>
          </a:stretch>
        </p:blipFill>
        <p:spPr>
          <a:xfrm>
            <a:off x="557111" y="1144086"/>
            <a:ext cx="3754694" cy="1871799"/>
          </a:xfrm>
          <a:prstGeom prst="rect">
            <a:avLst/>
          </a:prstGeom>
        </p:spPr>
      </p:pic>
      <p:pic>
        <p:nvPicPr>
          <p:cNvPr id="6" name="Picture 5">
            <a:extLst>
              <a:ext uri="{FF2B5EF4-FFF2-40B4-BE49-F238E27FC236}">
                <a16:creationId xmlns:a16="http://schemas.microsoft.com/office/drawing/2014/main" id="{2B211FD5-2C06-E41A-35C6-E07EF8258D6F}"/>
              </a:ext>
            </a:extLst>
          </p:cNvPr>
          <p:cNvPicPr>
            <a:picLocks noChangeAspect="1"/>
          </p:cNvPicPr>
          <p:nvPr/>
        </p:nvPicPr>
        <p:blipFill>
          <a:blip r:embed="rId3"/>
          <a:stretch>
            <a:fillRect/>
          </a:stretch>
        </p:blipFill>
        <p:spPr>
          <a:xfrm>
            <a:off x="5187347" y="1144085"/>
            <a:ext cx="3614682" cy="1871799"/>
          </a:xfrm>
          <a:prstGeom prst="rect">
            <a:avLst/>
          </a:prstGeom>
        </p:spPr>
      </p:pic>
      <p:pic>
        <p:nvPicPr>
          <p:cNvPr id="8" name="Picture 7">
            <a:extLst>
              <a:ext uri="{FF2B5EF4-FFF2-40B4-BE49-F238E27FC236}">
                <a16:creationId xmlns:a16="http://schemas.microsoft.com/office/drawing/2014/main" id="{C7AA36B4-E072-4D4F-BC65-CE930BEB5C2F}"/>
              </a:ext>
            </a:extLst>
          </p:cNvPr>
          <p:cNvPicPr>
            <a:picLocks noChangeAspect="1"/>
          </p:cNvPicPr>
          <p:nvPr/>
        </p:nvPicPr>
        <p:blipFill>
          <a:blip r:embed="rId4"/>
          <a:stretch>
            <a:fillRect/>
          </a:stretch>
        </p:blipFill>
        <p:spPr>
          <a:xfrm>
            <a:off x="2668857" y="3089171"/>
            <a:ext cx="4103649" cy="1919404"/>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464907-E149-263F-EBA1-7ACAEEDB6840}"/>
              </a:ext>
            </a:extLst>
          </p:cNvPr>
          <p:cNvSpPr txBox="1"/>
          <p:nvPr/>
        </p:nvSpPr>
        <p:spPr>
          <a:xfrm>
            <a:off x="3254297" y="617034"/>
            <a:ext cx="3717073" cy="461665"/>
          </a:xfrm>
          <a:prstGeom prst="rect">
            <a:avLst/>
          </a:prstGeom>
          <a:noFill/>
        </p:spPr>
        <p:txBody>
          <a:bodyPr wrap="square" rtlCol="0">
            <a:spAutoFit/>
          </a:bodyPr>
          <a:lstStyle/>
          <a:p>
            <a:pPr algn="just"/>
            <a:r>
              <a:rPr lang="en-IN" sz="2400" b="1" dirty="0">
                <a:solidFill>
                  <a:schemeClr val="tx1">
                    <a:lumMod val="95000"/>
                    <a:lumOff val="5000"/>
                  </a:schemeClr>
                </a:solidFill>
              </a:rPr>
              <a:t>Contact us page</a:t>
            </a:r>
          </a:p>
        </p:txBody>
      </p:sp>
      <p:pic>
        <p:nvPicPr>
          <p:cNvPr id="4" name="Picture 3">
            <a:extLst>
              <a:ext uri="{FF2B5EF4-FFF2-40B4-BE49-F238E27FC236}">
                <a16:creationId xmlns:a16="http://schemas.microsoft.com/office/drawing/2014/main" id="{69A2F1D8-CB53-08FC-D4B5-BAF8E74D14F5}"/>
              </a:ext>
            </a:extLst>
          </p:cNvPr>
          <p:cNvPicPr>
            <a:picLocks noChangeAspect="1"/>
          </p:cNvPicPr>
          <p:nvPr/>
        </p:nvPicPr>
        <p:blipFill>
          <a:blip r:embed="rId2"/>
          <a:stretch>
            <a:fillRect/>
          </a:stretch>
        </p:blipFill>
        <p:spPr>
          <a:xfrm>
            <a:off x="4813609" y="1712641"/>
            <a:ext cx="4315522" cy="2642839"/>
          </a:xfrm>
          <a:prstGeom prst="rect">
            <a:avLst/>
          </a:prstGeom>
        </p:spPr>
      </p:pic>
      <p:pic>
        <p:nvPicPr>
          <p:cNvPr id="6" name="Picture 5">
            <a:extLst>
              <a:ext uri="{FF2B5EF4-FFF2-40B4-BE49-F238E27FC236}">
                <a16:creationId xmlns:a16="http://schemas.microsoft.com/office/drawing/2014/main" id="{39B97A37-C46C-CF1E-0F78-1B48421F0E71}"/>
              </a:ext>
            </a:extLst>
          </p:cNvPr>
          <p:cNvPicPr>
            <a:picLocks noChangeAspect="1"/>
          </p:cNvPicPr>
          <p:nvPr/>
        </p:nvPicPr>
        <p:blipFill>
          <a:blip r:embed="rId3"/>
          <a:stretch>
            <a:fillRect/>
          </a:stretch>
        </p:blipFill>
        <p:spPr>
          <a:xfrm>
            <a:off x="14869" y="1712642"/>
            <a:ext cx="4698380" cy="2642839"/>
          </a:xfrm>
          <a:prstGeom prst="rect">
            <a:avLst/>
          </a:prstGeom>
        </p:spPr>
      </p:pic>
    </p:spTree>
    <p:extLst>
      <p:ext uri="{BB962C8B-B14F-4D97-AF65-F5344CB8AC3E}">
        <p14:creationId xmlns:p14="http://schemas.microsoft.com/office/powerpoint/2010/main" val="1834200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998AE8-2664-80F9-FD3E-B61C8D1A2FE6}"/>
              </a:ext>
            </a:extLst>
          </p:cNvPr>
          <p:cNvSpPr txBox="1"/>
          <p:nvPr/>
        </p:nvSpPr>
        <p:spPr>
          <a:xfrm>
            <a:off x="3743093" y="721113"/>
            <a:ext cx="1821366" cy="461665"/>
          </a:xfrm>
          <a:prstGeom prst="rect">
            <a:avLst/>
          </a:prstGeom>
          <a:noFill/>
        </p:spPr>
        <p:txBody>
          <a:bodyPr wrap="square" rtlCol="0">
            <a:spAutoFit/>
          </a:bodyPr>
          <a:lstStyle/>
          <a:p>
            <a:pPr algn="just"/>
            <a:r>
              <a:rPr lang="en-IN" sz="2400" b="1" dirty="0">
                <a:solidFill>
                  <a:schemeClr val="tx1">
                    <a:lumMod val="95000"/>
                    <a:lumOff val="5000"/>
                  </a:schemeClr>
                </a:solidFill>
              </a:rPr>
              <a:t>Cars Page</a:t>
            </a:r>
          </a:p>
        </p:txBody>
      </p:sp>
      <p:pic>
        <p:nvPicPr>
          <p:cNvPr id="8" name="Picture 7">
            <a:extLst>
              <a:ext uri="{FF2B5EF4-FFF2-40B4-BE49-F238E27FC236}">
                <a16:creationId xmlns:a16="http://schemas.microsoft.com/office/drawing/2014/main" id="{7360F529-4B84-EB26-477A-51D6EC525DCF}"/>
              </a:ext>
            </a:extLst>
          </p:cNvPr>
          <p:cNvPicPr>
            <a:picLocks noChangeAspect="1"/>
          </p:cNvPicPr>
          <p:nvPr/>
        </p:nvPicPr>
        <p:blipFill>
          <a:blip r:embed="rId2"/>
          <a:stretch>
            <a:fillRect/>
          </a:stretch>
        </p:blipFill>
        <p:spPr>
          <a:xfrm>
            <a:off x="0" y="1182492"/>
            <a:ext cx="9143999" cy="3872728"/>
          </a:xfrm>
          <a:prstGeom prst="rect">
            <a:avLst/>
          </a:prstGeom>
        </p:spPr>
      </p:pic>
    </p:spTree>
    <p:extLst>
      <p:ext uri="{BB962C8B-B14F-4D97-AF65-F5344CB8AC3E}">
        <p14:creationId xmlns:p14="http://schemas.microsoft.com/office/powerpoint/2010/main" val="1586448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4" name="TextBox 3">
            <a:extLst>
              <a:ext uri="{FF2B5EF4-FFF2-40B4-BE49-F238E27FC236}">
                <a16:creationId xmlns:a16="http://schemas.microsoft.com/office/drawing/2014/main" id="{92AEF26D-BE5F-66F1-DD1A-068FB9C53CD3}"/>
              </a:ext>
            </a:extLst>
          </p:cNvPr>
          <p:cNvSpPr txBox="1"/>
          <p:nvPr/>
        </p:nvSpPr>
        <p:spPr>
          <a:xfrm>
            <a:off x="215052" y="1456265"/>
            <a:ext cx="8421857" cy="2862322"/>
          </a:xfrm>
          <a:prstGeom prst="rect">
            <a:avLst/>
          </a:prstGeom>
          <a:noFill/>
        </p:spPr>
        <p:txBody>
          <a:bodyPr wrap="square">
            <a:spAutoFit/>
          </a:bodyPr>
          <a:lstStyle/>
          <a:p>
            <a:pPr algn="just"/>
            <a:r>
              <a:rPr lang="en-US" sz="1800" dirty="0"/>
              <a:t>In our roadmap for enhancing the car rental web application using Django, we aim to integrate real-time vehicle tracking, ensuring heightened security and peace of mind for renters. Additionally, personalized recommendation systems will analyze user preferences and past rentals to suggest ideal vehicle options. The seamless integration of mobile payment solutions will streamline the booking process, allowing for quick and secure transactions on the go. Furthermore, AI-powered chatbots will provide instant support and assistance, enhancing customer satisfaction and resolving queries efficiently. These advancements collectively aim to elevate the user experience, making car rental more convenient, secure, and personalized.</a:t>
            </a:r>
            <a:endParaRPr lang="en-IN" sz="1800" dirty="0"/>
          </a:p>
        </p:txBody>
      </p:sp>
    </p:spTree>
    <p:extLst>
      <p:ext uri="{BB962C8B-B14F-4D97-AF65-F5344CB8AC3E}">
        <p14:creationId xmlns:p14="http://schemas.microsoft.com/office/powerpoint/2010/main" val="1323128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DCA52E34-BA6A-ADEE-0F1C-ADF62999A7B7}"/>
              </a:ext>
            </a:extLst>
          </p:cNvPr>
          <p:cNvSpPr txBox="1"/>
          <p:nvPr/>
        </p:nvSpPr>
        <p:spPr>
          <a:xfrm>
            <a:off x="401444" y="1125200"/>
            <a:ext cx="8437756" cy="3416320"/>
          </a:xfrm>
          <a:prstGeom prst="rect">
            <a:avLst/>
          </a:prstGeom>
          <a:noFill/>
        </p:spPr>
        <p:txBody>
          <a:bodyPr wrap="square">
            <a:spAutoFit/>
          </a:bodyPr>
          <a:lstStyle/>
          <a:p>
            <a:r>
              <a:rPr lang="en-US" sz="1800" dirty="0"/>
              <a:t>In conclusion, the utilization of the Django framework has empowered our car rental web application with robust capabilities, ensuring a seamless and user-friendly experience for our customers. Through real-time vehicle tracking, personalized recommendation systems, seamless mobile payment integration, and AI-powered chatbots, we've enhanced every aspect of the rental process. These features not only streamline booking and payment but also prioritize security, convenience, and customer satisfaction. By leveraging Django's flexibility and scalability, we've built a platform that adapts to the evolving needs of our users, providing them with a cutting-edge solution for their car rental needs. As we continue to innovate and expand our offerings, our commitment remains steadfast in delivering excellence in service and technology, making renting a car an effortless and enjoyable experience for all.</a:t>
            </a:r>
            <a:endParaRPr lang="en-IN" sz="1800" dirty="0"/>
          </a:p>
        </p:txBody>
      </p:sp>
    </p:spTree>
    <p:extLst>
      <p:ext uri="{BB962C8B-B14F-4D97-AF65-F5344CB8AC3E}">
        <p14:creationId xmlns:p14="http://schemas.microsoft.com/office/powerpoint/2010/main" val="2018878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8" name="TextBox 7">
            <a:extLst>
              <a:ext uri="{FF2B5EF4-FFF2-40B4-BE49-F238E27FC236}">
                <a16:creationId xmlns:a16="http://schemas.microsoft.com/office/drawing/2014/main" id="{D3C0D621-A996-EA0E-62B4-5729D880A20D}"/>
              </a:ext>
            </a:extLst>
          </p:cNvPr>
          <p:cNvSpPr txBox="1"/>
          <p:nvPr/>
        </p:nvSpPr>
        <p:spPr>
          <a:xfrm>
            <a:off x="131033" y="586591"/>
            <a:ext cx="9012968" cy="4185761"/>
          </a:xfrm>
          <a:prstGeom prst="rect">
            <a:avLst/>
          </a:prstGeom>
          <a:noFill/>
        </p:spPr>
        <p:txBody>
          <a:bodyPr wrap="square">
            <a:spAutoFit/>
          </a:bodyPr>
          <a:lstStyle/>
          <a:p>
            <a:pPr algn="just"/>
            <a:endParaRPr lang="en-US" dirty="0"/>
          </a:p>
          <a:p>
            <a:pPr marL="285750" indent="-285750" algn="just">
              <a:buFont typeface="Wingdings" panose="05000000000000000000" pitchFamily="2" charset="2"/>
              <a:buChar char="§"/>
            </a:pPr>
            <a:endParaRPr lang="en-US" dirty="0"/>
          </a:p>
          <a:p>
            <a:pPr marL="285750" indent="-285750" algn="just">
              <a:buFont typeface="Wingdings" panose="05000000000000000000" pitchFamily="2" charset="2"/>
              <a:buChar char="§"/>
            </a:pPr>
            <a:r>
              <a:rPr lang="en-US" dirty="0"/>
              <a:t>This project tackles building a user-friendly car rental application leveraging the power of Django. Django's Model-View-Template (MVT) architecture provides a structured foundation for crafting a database-driven application.</a:t>
            </a:r>
          </a:p>
          <a:p>
            <a:pPr marL="285750" indent="-285750" algn="just">
              <a:buFont typeface="Wingdings" panose="05000000000000000000" pitchFamily="2" charset="2"/>
              <a:buChar char="§"/>
            </a:pPr>
            <a:endParaRPr lang="en-US" dirty="0"/>
          </a:p>
          <a:p>
            <a:pPr marL="285750" indent="-285750" algn="just">
              <a:buFont typeface="Wingdings" panose="05000000000000000000" pitchFamily="2" charset="2"/>
              <a:buChar char="§"/>
            </a:pPr>
            <a:r>
              <a:rPr lang="en-US" dirty="0"/>
              <a:t>On the backend, Python reigns supreme. It defines models for Cars (encompassing details like make, model, year), Customers (including secure user authentication), and Rentals (capturing booking information). Django's built-in functionalities seamlessly handle user authentication, database interactions, and session management.</a:t>
            </a:r>
          </a:p>
          <a:p>
            <a:pPr marL="285750" indent="-285750" algn="just">
              <a:buFont typeface="Wingdings" panose="05000000000000000000" pitchFamily="2" charset="2"/>
              <a:buChar char="§"/>
            </a:pPr>
            <a:endParaRPr lang="en-US" dirty="0"/>
          </a:p>
          <a:p>
            <a:pPr marL="285750" indent="-285750" algn="just">
              <a:buFont typeface="Wingdings" panose="05000000000000000000" pitchFamily="2" charset="2"/>
              <a:buChar char="§"/>
            </a:pPr>
            <a:r>
              <a:rPr lang="en-US" dirty="0"/>
              <a:t>For the user interface, HTML takes center stage, designing the web page layout.  Frameworks like Bootstrap can be integrated to enhance responsiveness and provide pre-built UI components.  Meanwhile, JavaScript libraries like jQuery elevate user interaction and manage dynamic content.  </a:t>
            </a:r>
          </a:p>
          <a:p>
            <a:pPr marL="285750" indent="-285750" algn="just">
              <a:buFont typeface="Wingdings" panose="05000000000000000000" pitchFamily="2" charset="2"/>
              <a:buChar char="§"/>
            </a:pPr>
            <a:endParaRPr lang="en-US" dirty="0"/>
          </a:p>
          <a:p>
            <a:pPr marL="285750" indent="-285750" algn="just">
              <a:buFont typeface="Wingdings" panose="05000000000000000000" pitchFamily="2" charset="2"/>
              <a:buChar char="§"/>
            </a:pPr>
            <a:r>
              <a:rPr lang="en-US" dirty="0"/>
              <a:t>The application empowers users to search for available cars based on filters like type, location, and desired rental dates. Customers can register and login to make reservations, view past rentals, and manage account details. The system calculates rental costs based on car selection and rental duration. This Django-based car rental application offers a robust and user-friendly solution for streamlining the car rental experience. </a:t>
            </a:r>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4B33CCC9-8AE0-8B6B-C5D3-4EE7CE43A0C3}"/>
              </a:ext>
            </a:extLst>
          </p:cNvPr>
          <p:cNvSpPr txBox="1"/>
          <p:nvPr/>
        </p:nvSpPr>
        <p:spPr>
          <a:xfrm>
            <a:off x="0" y="1041592"/>
            <a:ext cx="9047356" cy="3970318"/>
          </a:xfrm>
          <a:prstGeom prst="rect">
            <a:avLst/>
          </a:prstGeom>
          <a:noFill/>
        </p:spPr>
        <p:txBody>
          <a:bodyPr wrap="square">
            <a:spAutoFit/>
          </a:bodyPr>
          <a:lstStyle/>
          <a:p>
            <a:pPr marL="285750" indent="-285750" algn="just">
              <a:buFont typeface="Wingdings" panose="05000000000000000000" pitchFamily="2" charset="2"/>
              <a:buChar char="§"/>
            </a:pPr>
            <a:r>
              <a:rPr lang="en-US" b="1" dirty="0"/>
              <a:t>Limited Search Functionality</a:t>
            </a:r>
            <a:r>
              <a:rPr lang="en-US" dirty="0"/>
              <a:t>: The current search might only allow filtering by basic criteria like car type and rental dates. How can we improve the search experience to include more advanced filters like price range, features (sunroof, GPS, etc.), and fuel efficiency?</a:t>
            </a:r>
          </a:p>
          <a:p>
            <a:pPr marL="285750" indent="-285750" algn="just">
              <a:buFont typeface="Wingdings" panose="05000000000000000000" pitchFamily="2" charset="2"/>
              <a:buChar char="§"/>
            </a:pPr>
            <a:endParaRPr lang="en-US" dirty="0"/>
          </a:p>
          <a:p>
            <a:pPr marL="285750" indent="-285750" algn="just">
              <a:buFont typeface="Wingdings" panose="05000000000000000000" pitchFamily="2" charset="2"/>
              <a:buChar char="§"/>
            </a:pPr>
            <a:r>
              <a:rPr lang="en-US" b="1" dirty="0"/>
              <a:t>Inventory Management</a:t>
            </a:r>
            <a:r>
              <a:rPr lang="en-US" dirty="0"/>
              <a:t>:  The system might not handle car availability in real-time. How can we implement a system to prevent double-booking cars and ensure accurate inventory reflection?</a:t>
            </a:r>
          </a:p>
          <a:p>
            <a:pPr marL="285750" indent="-285750" algn="just">
              <a:buFont typeface="Wingdings" panose="05000000000000000000" pitchFamily="2" charset="2"/>
              <a:buChar char="§"/>
            </a:pPr>
            <a:endParaRPr lang="en-US" dirty="0"/>
          </a:p>
          <a:p>
            <a:pPr marL="285750" indent="-285750" algn="just">
              <a:buFont typeface="Wingdings" panose="05000000000000000000" pitchFamily="2" charset="2"/>
              <a:buChar char="§"/>
            </a:pPr>
            <a:r>
              <a:rPr lang="en-US" b="1" dirty="0"/>
              <a:t>Integration with Payment Gateways</a:t>
            </a:r>
            <a:r>
              <a:rPr lang="en-US" dirty="0"/>
              <a:t>: Currently, the application might not accept online payments. How can we integrate secure payment gateways to allow users to seamlessly pay for rentals during the booking process?</a:t>
            </a:r>
          </a:p>
          <a:p>
            <a:pPr marL="285750" indent="-285750" algn="just">
              <a:buFont typeface="Wingdings" panose="05000000000000000000" pitchFamily="2" charset="2"/>
              <a:buChar char="§"/>
            </a:pPr>
            <a:endParaRPr lang="en-US" dirty="0"/>
          </a:p>
          <a:p>
            <a:pPr marL="285750" indent="-285750" algn="just">
              <a:buFont typeface="Wingdings" panose="05000000000000000000" pitchFamily="2" charset="2"/>
              <a:buChar char="§"/>
            </a:pPr>
            <a:r>
              <a:rPr lang="en-US" b="1" dirty="0"/>
              <a:t>Lack of User Reviews and Ratings</a:t>
            </a:r>
            <a:r>
              <a:rPr lang="en-US" dirty="0"/>
              <a:t>: The application might not have a feature for users to leave reviews and ratings for their rental experience. How can we incorporate a user feedback system to improve transparency and trust for future renters?</a:t>
            </a:r>
          </a:p>
          <a:p>
            <a:pPr marL="285750" indent="-285750" algn="just">
              <a:buFont typeface="Wingdings" panose="05000000000000000000" pitchFamily="2" charset="2"/>
              <a:buChar char="§"/>
            </a:pPr>
            <a:endParaRPr lang="en-US" dirty="0"/>
          </a:p>
          <a:p>
            <a:pPr marL="285750" indent="-285750" algn="just">
              <a:buFont typeface="Wingdings" panose="05000000000000000000" pitchFamily="2" charset="2"/>
              <a:buChar char="§"/>
            </a:pPr>
            <a:r>
              <a:rPr lang="en-US" b="1" dirty="0"/>
              <a:t>Mobile App Development</a:t>
            </a:r>
            <a:r>
              <a:rPr lang="en-US" dirty="0"/>
              <a:t>: The application might only be accessible through a web browser. How can we expand functionality by developing a mobile application for users to manage rentals and access features on the go?</a:t>
            </a:r>
            <a:endParaRPr lang="en-IN"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12" name="TextBox 11">
            <a:extLst>
              <a:ext uri="{FF2B5EF4-FFF2-40B4-BE49-F238E27FC236}">
                <a16:creationId xmlns:a16="http://schemas.microsoft.com/office/drawing/2014/main" id="{F7D42478-0DB1-CB90-02FA-78AF31297BE5}"/>
              </a:ext>
            </a:extLst>
          </p:cNvPr>
          <p:cNvSpPr txBox="1"/>
          <p:nvPr/>
        </p:nvSpPr>
        <p:spPr>
          <a:xfrm>
            <a:off x="138652" y="780813"/>
            <a:ext cx="8938441" cy="4093428"/>
          </a:xfrm>
          <a:prstGeom prst="rect">
            <a:avLst/>
          </a:prstGeom>
          <a:noFill/>
        </p:spPr>
        <p:txBody>
          <a:bodyPr wrap="square">
            <a:spAutoFit/>
          </a:bodyPr>
          <a:lstStyle/>
          <a:p>
            <a:endParaRPr lang="en-US" sz="1300" dirty="0"/>
          </a:p>
          <a:p>
            <a:r>
              <a:rPr lang="en-US" sz="1300" dirty="0"/>
              <a:t>This project builds a user-friendly car rental app with Django. Django's structure facilitates managing cars, customers, and bookings.</a:t>
            </a:r>
          </a:p>
          <a:p>
            <a:r>
              <a:rPr lang="en-US" sz="1300" b="1" dirty="0"/>
              <a:t>Target</a:t>
            </a:r>
            <a:r>
              <a:rPr lang="en-US" sz="1300" dirty="0"/>
              <a:t>: Customers seeking car rentals.</a:t>
            </a:r>
          </a:p>
          <a:p>
            <a:r>
              <a:rPr lang="en-US" sz="1300" b="1" dirty="0"/>
              <a:t>Features</a:t>
            </a:r>
            <a:r>
              <a:rPr lang="en-US" sz="1300" dirty="0"/>
              <a:t>:</a:t>
            </a:r>
          </a:p>
          <a:p>
            <a:r>
              <a:rPr lang="en-US" sz="1300" dirty="0"/>
              <a:t>Manage cars (details, images, availability) in Django admin.</a:t>
            </a:r>
          </a:p>
          <a:p>
            <a:r>
              <a:rPr lang="en-US" sz="1300" dirty="0"/>
              <a:t>Secure user accounts with login and profiles (HTML forms).</a:t>
            </a:r>
          </a:p>
          <a:p>
            <a:r>
              <a:rPr lang="en-US" sz="1300" dirty="0"/>
              <a:t>Search cars with advanced filters (HTML forms, JS validation).</a:t>
            </a:r>
          </a:p>
          <a:p>
            <a:r>
              <a:rPr lang="en-US" sz="1300" dirty="0"/>
              <a:t>Make online reservations with clear pricing (Python logic).</a:t>
            </a:r>
          </a:p>
          <a:p>
            <a:r>
              <a:rPr lang="en-US" sz="1300" b="1" dirty="0"/>
              <a:t>Enhanced UI</a:t>
            </a:r>
            <a:r>
              <a:rPr lang="en-US" sz="1300" dirty="0"/>
              <a:t>:</a:t>
            </a:r>
          </a:p>
          <a:p>
            <a:r>
              <a:rPr lang="en-US" sz="1300" dirty="0"/>
              <a:t>Responsive design with HTML, CSS, and Bootstrap.</a:t>
            </a:r>
          </a:p>
          <a:p>
            <a:r>
              <a:rPr lang="en-US" sz="1300" dirty="0"/>
              <a:t>Interactive features using JavaScript libraries.</a:t>
            </a:r>
          </a:p>
          <a:p>
            <a:r>
              <a:rPr lang="en-US" sz="1300" b="1" dirty="0"/>
              <a:t>Deliverables</a:t>
            </a:r>
            <a:r>
              <a:rPr lang="en-US" sz="1300" dirty="0"/>
              <a:t>:</a:t>
            </a:r>
          </a:p>
          <a:p>
            <a:r>
              <a:rPr lang="en-US" sz="1300" dirty="0"/>
              <a:t>Functional web app with user interface.</a:t>
            </a:r>
          </a:p>
          <a:p>
            <a:r>
              <a:rPr lang="en-US" sz="1300" dirty="0"/>
              <a:t>Secure backend (Django) for authentication, database, and rentals.</a:t>
            </a:r>
          </a:p>
          <a:p>
            <a:r>
              <a:rPr lang="en-US" sz="1300" dirty="0"/>
              <a:t>Clear documentation.</a:t>
            </a:r>
          </a:p>
          <a:p>
            <a:r>
              <a:rPr lang="en-US" sz="1300" b="1" dirty="0"/>
              <a:t>Challenges</a:t>
            </a:r>
            <a:r>
              <a:rPr lang="en-US" sz="1300" dirty="0"/>
              <a:t>:</a:t>
            </a:r>
          </a:p>
          <a:p>
            <a:r>
              <a:rPr lang="en-US" sz="1300" dirty="0"/>
              <a:t>Real-time car availability.</a:t>
            </a:r>
          </a:p>
          <a:p>
            <a:r>
              <a:rPr lang="en-US" sz="1300" dirty="0"/>
              <a:t>Secure payment gateway integration (future).</a:t>
            </a:r>
          </a:p>
          <a:p>
            <a:r>
              <a:rPr lang="en-US" sz="1300" dirty="0"/>
              <a:t>This project offers a user-friendly solution for car rentals. </a:t>
            </a:r>
            <a:endParaRPr lang="en-IN" sz="13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7" name="TextBox 6">
            <a:extLst>
              <a:ext uri="{FF2B5EF4-FFF2-40B4-BE49-F238E27FC236}">
                <a16:creationId xmlns:a16="http://schemas.microsoft.com/office/drawing/2014/main" id="{A254BC02-EDF9-B665-CBC5-9B84FE748407}"/>
              </a:ext>
            </a:extLst>
          </p:cNvPr>
          <p:cNvSpPr txBox="1"/>
          <p:nvPr/>
        </p:nvSpPr>
        <p:spPr>
          <a:xfrm>
            <a:off x="131032" y="1080178"/>
            <a:ext cx="8653346" cy="3754874"/>
          </a:xfrm>
          <a:prstGeom prst="rect">
            <a:avLst/>
          </a:prstGeom>
          <a:noFill/>
        </p:spPr>
        <p:txBody>
          <a:bodyPr wrap="square">
            <a:spAutoFit/>
          </a:bodyPr>
          <a:lstStyle/>
          <a:p>
            <a:pPr marL="285750" indent="-285750" algn="just">
              <a:buFont typeface="Wingdings" panose="05000000000000000000" pitchFamily="2" charset="2"/>
              <a:buChar char="§"/>
            </a:pPr>
            <a:r>
              <a:rPr lang="en-IN" dirty="0"/>
              <a:t>Integrate search filters using HTML forms with options for price range, features (checkboxes), and fuel efficiency (dropdown menu). Utilize JavaScript libraries for dynamic filtering and result updates.</a:t>
            </a:r>
          </a:p>
          <a:p>
            <a:pPr marL="285750" indent="-285750" algn="just">
              <a:buFont typeface="Wingdings" panose="05000000000000000000" pitchFamily="2" charset="2"/>
              <a:buChar char="§"/>
            </a:pPr>
            <a:r>
              <a:rPr lang="en-US" dirty="0"/>
              <a:t>Implement a car reservation system within Django. Upon booking confirmation, update car availability in real-time to prevent double bookings. Leverage Django signals to trigger updates whenever a reservation is made or modified.</a:t>
            </a:r>
          </a:p>
          <a:p>
            <a:pPr marL="285750" indent="-285750" algn="just">
              <a:buFont typeface="Wingdings" panose="05000000000000000000" pitchFamily="2" charset="2"/>
              <a:buChar char="§"/>
            </a:pPr>
            <a:r>
              <a:rPr lang="en-US" dirty="0"/>
              <a:t>Utilize Bootstrap for a responsive design that adapts to various screen sizes. Integrate JavaScript libraries like jQuery to create interactive features:</a:t>
            </a:r>
          </a:p>
          <a:p>
            <a:pPr marL="285750" indent="-285750" algn="just">
              <a:buFont typeface="Wingdings" panose="05000000000000000000" pitchFamily="2" charset="2"/>
              <a:buChar char="§"/>
            </a:pPr>
            <a:r>
              <a:rPr lang="en-US" dirty="0"/>
              <a:t>Car image carousels for showcasing multiple car images.</a:t>
            </a:r>
          </a:p>
          <a:p>
            <a:pPr marL="285750" indent="-285750" algn="just">
              <a:buFont typeface="Wingdings" panose="05000000000000000000" pitchFamily="2" charset="2"/>
              <a:buChar char="§"/>
            </a:pPr>
            <a:r>
              <a:rPr lang="en-US" dirty="0"/>
              <a:t>In-line validation to provide immediate feedback during form filling (e.g., ensuring valid dates).</a:t>
            </a:r>
          </a:p>
          <a:p>
            <a:pPr marL="285750" indent="-285750" algn="just">
              <a:buFont typeface="Wingdings" panose="05000000000000000000" pitchFamily="2" charset="2"/>
              <a:buChar char="§"/>
            </a:pPr>
            <a:r>
              <a:rPr lang="en-US" dirty="0"/>
              <a:t>Interactive calendars for selecting rental dates with date pickers.</a:t>
            </a:r>
          </a:p>
          <a:p>
            <a:pPr marL="285750" indent="-285750" algn="just">
              <a:buFont typeface="Wingdings" panose="05000000000000000000" pitchFamily="2" charset="2"/>
              <a:buChar char="§"/>
            </a:pPr>
            <a:r>
              <a:rPr lang="en-US" dirty="0"/>
              <a:t>Partner with a secure payment gateway service like Stripe or PayPal. Integrate their API into the Django application to handle online payments during the booking process. Ensure a secure connection for sensitive financial information.</a:t>
            </a:r>
          </a:p>
          <a:p>
            <a:pPr marL="285750" indent="-285750" algn="just">
              <a:buFont typeface="Wingdings" panose="05000000000000000000" pitchFamily="2" charset="2"/>
              <a:buChar char="§"/>
            </a:pPr>
            <a:r>
              <a:rPr lang="en-US" dirty="0"/>
              <a:t>Enhance the existing web application using responsive design principles with CSS media queries to optimize the layout and functionality for mobile devices.</a:t>
            </a:r>
          </a:p>
          <a:p>
            <a:pPr marL="285750" indent="-285750" algn="just">
              <a:buFont typeface="Wingdings" panose="05000000000000000000" pitchFamily="2" charset="2"/>
              <a:buChar char="§"/>
            </a:pPr>
            <a:r>
              <a:rPr lang="en-US" dirty="0"/>
              <a:t>For a dedicated mobile experience, create a separate mobile application using frameworks like React Native or Flutter that can access the same backend data as the web application.</a:t>
            </a:r>
            <a:endParaRPr lang="en-IN"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2BA8808B-D3FF-41BB-53A5-EC7B7B6D11D7}"/>
              </a:ext>
            </a:extLst>
          </p:cNvPr>
          <p:cNvSpPr txBox="1"/>
          <p:nvPr/>
        </p:nvSpPr>
        <p:spPr>
          <a:xfrm>
            <a:off x="208156" y="1096075"/>
            <a:ext cx="8797192" cy="3754874"/>
          </a:xfrm>
          <a:prstGeom prst="rect">
            <a:avLst/>
          </a:prstGeom>
          <a:noFill/>
        </p:spPr>
        <p:txBody>
          <a:bodyPr wrap="square">
            <a:spAutoFit/>
          </a:bodyPr>
          <a:lstStyle/>
          <a:p>
            <a:pPr algn="just"/>
            <a:r>
              <a:rPr lang="en-US" dirty="0"/>
              <a:t>Our car rental app uses Django models to represent real-world things:</a:t>
            </a:r>
          </a:p>
          <a:p>
            <a:pPr marL="285750" indent="-285750" algn="just">
              <a:buFont typeface="Wingdings" panose="05000000000000000000" pitchFamily="2" charset="2"/>
              <a:buChar char="§"/>
            </a:pPr>
            <a:r>
              <a:rPr lang="en-US" b="1" dirty="0"/>
              <a:t>Cars</a:t>
            </a:r>
            <a:r>
              <a:rPr lang="en-US" dirty="0"/>
              <a:t>: details like make, year, features, price per day, and an image.</a:t>
            </a:r>
          </a:p>
          <a:p>
            <a:pPr marL="285750" indent="-285750" algn="just">
              <a:buFont typeface="Wingdings" panose="05000000000000000000" pitchFamily="2" charset="2"/>
              <a:buChar char="§"/>
            </a:pPr>
            <a:r>
              <a:rPr lang="en-US" b="1" dirty="0"/>
              <a:t>Customers</a:t>
            </a:r>
            <a:r>
              <a:rPr lang="en-US" dirty="0"/>
              <a:t>: username, password (securely stored), name, email, and driver's license (optional).</a:t>
            </a:r>
          </a:p>
          <a:p>
            <a:pPr marL="285750" indent="-285750" algn="just">
              <a:buFont typeface="Wingdings" panose="05000000000000000000" pitchFamily="2" charset="2"/>
              <a:buChar char="§"/>
            </a:pPr>
            <a:r>
              <a:rPr lang="en-US" b="1" dirty="0"/>
              <a:t>Rentals</a:t>
            </a:r>
            <a:r>
              <a:rPr lang="en-US" dirty="0"/>
              <a:t>: link a car to a customer, with start/end dates and total price (based on daily rate and duration).</a:t>
            </a:r>
          </a:p>
          <a:p>
            <a:pPr algn="just"/>
            <a:r>
              <a:rPr lang="en-US" dirty="0"/>
              <a:t>These models connect: a Car can have many Rentals, and a Customer can have many Rentals (think renting multiple cars). This structure lays the groundwork for features like car search, booking, and managing rental details. </a:t>
            </a:r>
          </a:p>
          <a:p>
            <a:pPr algn="just"/>
            <a:r>
              <a:rPr lang="en-US" dirty="0"/>
              <a:t>The Python Django car rental app delivers a user-friendly platform:</a:t>
            </a:r>
          </a:p>
          <a:p>
            <a:pPr marL="285750" indent="-285750" algn="just">
              <a:buFont typeface="Wingdings" panose="05000000000000000000" pitchFamily="2" charset="2"/>
              <a:buChar char="§"/>
            </a:pPr>
            <a:r>
              <a:rPr lang="en-US" b="1" dirty="0"/>
              <a:t>Easy Car Management</a:t>
            </a:r>
            <a:r>
              <a:rPr lang="en-US" dirty="0"/>
              <a:t>: Owners add/edit car details (make, features, images, pricing) through the Django admin.</a:t>
            </a:r>
          </a:p>
          <a:p>
            <a:pPr marL="285750" indent="-285750" algn="just">
              <a:buFont typeface="Wingdings" panose="05000000000000000000" pitchFamily="2" charset="2"/>
              <a:buChar char="§"/>
            </a:pPr>
            <a:r>
              <a:rPr lang="en-US" b="1" dirty="0"/>
              <a:t>Secure Customer Accounts</a:t>
            </a:r>
            <a:r>
              <a:rPr lang="en-US" dirty="0"/>
              <a:t>: Users register and login securely, managing profiles and rental history.</a:t>
            </a:r>
          </a:p>
          <a:p>
            <a:pPr marL="285750" indent="-285750" algn="just">
              <a:buFont typeface="Wingdings" panose="05000000000000000000" pitchFamily="2" charset="2"/>
              <a:buChar char="§"/>
            </a:pPr>
            <a:r>
              <a:rPr lang="en-US" b="1" dirty="0"/>
              <a:t>Advanced Search</a:t>
            </a:r>
            <a:r>
              <a:rPr lang="en-US" dirty="0"/>
              <a:t>: Customers filter cars by type, location, dates, price, and features.</a:t>
            </a:r>
          </a:p>
          <a:p>
            <a:pPr marL="285750" indent="-285750" algn="just">
              <a:buFont typeface="Wingdings" panose="05000000000000000000" pitchFamily="2" charset="2"/>
              <a:buChar char="§"/>
            </a:pPr>
            <a:r>
              <a:rPr lang="en-US" b="1" dirty="0"/>
              <a:t>Online Booking</a:t>
            </a:r>
            <a:r>
              <a:rPr lang="en-US" dirty="0"/>
              <a:t>: Users make online reservations with clear pricing based on chosen car and rental duration.</a:t>
            </a:r>
          </a:p>
          <a:p>
            <a:pPr marL="285750" indent="-285750" algn="just">
              <a:buFont typeface="Wingdings" panose="05000000000000000000" pitchFamily="2" charset="2"/>
              <a:buChar char="§"/>
            </a:pPr>
            <a:r>
              <a:rPr lang="en-US" b="1" dirty="0"/>
              <a:t>Responsive Interface</a:t>
            </a:r>
            <a:r>
              <a:rPr lang="en-US" dirty="0"/>
              <a:t>: HTML, CSS, and Bootstrap ensure a smooth experience across devices.</a:t>
            </a:r>
          </a:p>
          <a:p>
            <a:pPr algn="just"/>
            <a:r>
              <a:rPr lang="en-US" dirty="0"/>
              <a:t>This user-friendly and feature-rich platform benefits both car rental agencies (efficient management) and customers (streamlined rentals). </a:t>
            </a:r>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pic>
        <p:nvPicPr>
          <p:cNvPr id="5" name="Picture 4">
            <a:extLst>
              <a:ext uri="{FF2B5EF4-FFF2-40B4-BE49-F238E27FC236}">
                <a16:creationId xmlns:a16="http://schemas.microsoft.com/office/drawing/2014/main" id="{6D3F90B0-2F2A-948E-8AF6-43F3D7D337EF}"/>
              </a:ext>
            </a:extLst>
          </p:cNvPr>
          <p:cNvPicPr>
            <a:picLocks noChangeAspect="1"/>
          </p:cNvPicPr>
          <p:nvPr/>
        </p:nvPicPr>
        <p:blipFill>
          <a:blip r:embed="rId2"/>
          <a:stretch>
            <a:fillRect/>
          </a:stretch>
        </p:blipFill>
        <p:spPr>
          <a:xfrm>
            <a:off x="520391" y="1155688"/>
            <a:ext cx="3739376" cy="1940312"/>
          </a:xfrm>
          <a:prstGeom prst="rect">
            <a:avLst/>
          </a:prstGeom>
        </p:spPr>
      </p:pic>
      <p:pic>
        <p:nvPicPr>
          <p:cNvPr id="7" name="Picture 6">
            <a:extLst>
              <a:ext uri="{FF2B5EF4-FFF2-40B4-BE49-F238E27FC236}">
                <a16:creationId xmlns:a16="http://schemas.microsoft.com/office/drawing/2014/main" id="{1DA6FD39-BB81-542A-A8FB-1FB00CFD5396}"/>
              </a:ext>
            </a:extLst>
          </p:cNvPr>
          <p:cNvPicPr>
            <a:picLocks noChangeAspect="1"/>
          </p:cNvPicPr>
          <p:nvPr/>
        </p:nvPicPr>
        <p:blipFill>
          <a:blip r:embed="rId3"/>
          <a:stretch>
            <a:fillRect/>
          </a:stretch>
        </p:blipFill>
        <p:spPr>
          <a:xfrm>
            <a:off x="4884234" y="1097144"/>
            <a:ext cx="4007006" cy="1998856"/>
          </a:xfrm>
          <a:prstGeom prst="rect">
            <a:avLst/>
          </a:prstGeom>
        </p:spPr>
      </p:pic>
      <p:pic>
        <p:nvPicPr>
          <p:cNvPr id="9" name="Picture 8">
            <a:extLst>
              <a:ext uri="{FF2B5EF4-FFF2-40B4-BE49-F238E27FC236}">
                <a16:creationId xmlns:a16="http://schemas.microsoft.com/office/drawing/2014/main" id="{4842657E-6613-1586-CC69-7490F2D13457}"/>
              </a:ext>
            </a:extLst>
          </p:cNvPr>
          <p:cNvPicPr>
            <a:picLocks noChangeAspect="1"/>
          </p:cNvPicPr>
          <p:nvPr/>
        </p:nvPicPr>
        <p:blipFill>
          <a:blip r:embed="rId4"/>
          <a:stretch>
            <a:fillRect/>
          </a:stretch>
        </p:blipFill>
        <p:spPr>
          <a:xfrm>
            <a:off x="2564781" y="3128070"/>
            <a:ext cx="4282068" cy="1940312"/>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353</TotalTime>
  <Words>1356</Words>
  <Application>Microsoft Office PowerPoint</Application>
  <PresentationFormat>On-screen Show (16:9)</PresentationFormat>
  <Paragraphs>98</Paragraphs>
  <Slides>17</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17</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PowerPoint Presentation</vt:lpstr>
      <vt:lpstr>About-Us-Page</vt:lpstr>
      <vt:lpstr>Service-Page</vt:lpstr>
      <vt:lpstr>PowerPoint Presentation</vt:lpstr>
      <vt:lpstr>PowerPoint Presentation</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ASHMITHA VISHAL</cp:lastModifiedBy>
  <cp:revision>12</cp:revision>
  <dcterms:modified xsi:type="dcterms:W3CDTF">2024-04-10T14:01:17Z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